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6" r:id="rId4"/>
    <p:sldId id="260" r:id="rId5"/>
    <p:sldId id="267" r:id="rId6"/>
    <p:sldId id="257" r:id="rId7"/>
    <p:sldId id="258" r:id="rId8"/>
    <p:sldId id="268" r:id="rId9"/>
    <p:sldId id="259" r:id="rId10"/>
    <p:sldId id="261" r:id="rId11"/>
    <p:sldId id="263" r:id="rId12"/>
    <p:sldId id="269" r:id="rId13"/>
    <p:sldId id="265" r:id="rId1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3109C67-D3B9-4B2B-A327-E6840A36FA6F}" type="slidenum">
              <a:rPr lang="it-IT" smtClean="0"/>
              <a:pPr/>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3109C67-D3B9-4B2B-A327-E6840A36FA6F}" type="slidenum">
              <a:rPr lang="it-IT" smtClean="0"/>
              <a:pPr/>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3109C67-D3B9-4B2B-A327-E6840A36FA6F}" type="slidenum">
              <a:rPr lang="it-IT" smtClean="0"/>
              <a:pPr/>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3109C67-D3B9-4B2B-A327-E6840A36FA6F}" type="slidenum">
              <a:rPr lang="it-IT" smtClean="0"/>
              <a:pPr/>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25B0309-6FFC-499A-9FA6-6A7BFE6BBAFD}" type="datetimeFigureOut">
              <a:rPr lang="it-IT" smtClean="0"/>
              <a:pPr/>
              <a:t>14/07/2016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3109C67-D3B9-4B2B-A327-E6840A36FA6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25B0309-6FFC-499A-9FA6-6A7BFE6BBAFD}" type="datetimeFigureOut">
              <a:rPr lang="it-IT" smtClean="0"/>
              <a:pPr/>
              <a:t>14/07/2016</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3109C67-D3B9-4B2B-A327-E6840A36FA6F}" type="slidenum">
              <a:rPr lang="it-IT" smtClean="0"/>
              <a:pPr/>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STAGE FORMATIVO</a:t>
            </a:r>
            <a:endParaRPr lang="it-IT" dirty="0">
              <a:solidFill>
                <a:schemeClr val="accent4"/>
              </a:solidFill>
            </a:endParaRPr>
          </a:p>
        </p:txBody>
      </p:sp>
      <p:sp>
        <p:nvSpPr>
          <p:cNvPr id="5" name="Segnaposto contenuto 4"/>
          <p:cNvSpPr>
            <a:spLocks noGrp="1"/>
          </p:cNvSpPr>
          <p:nvPr>
            <p:ph idx="1"/>
          </p:nvPr>
        </p:nvSpPr>
        <p:spPr/>
        <p:txBody>
          <a:bodyPr>
            <a:normAutofit fontScale="92500"/>
          </a:bodyPr>
          <a:lstStyle/>
          <a:p>
            <a:pPr marL="0" indent="0" algn="ctr">
              <a:buNone/>
            </a:pPr>
            <a:r>
              <a:rPr lang="it-IT" sz="36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“Welfare Community e politiche sociali relativi ai fenomeni della fragilità e del disagio di minori e famiglie “ </a:t>
            </a:r>
            <a:endParaRPr lang="it-IT" sz="36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pPr marL="0" indent="0" algn="ctr">
              <a:buNone/>
            </a:pPr>
            <a:endParaRPr lang="it-IT"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pPr marL="0" indent="0" algn="ctr">
              <a:buNone/>
            </a:pPr>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IV A LES A.S. </a:t>
            </a:r>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2015/16</a:t>
            </a:r>
          </a:p>
          <a:p>
            <a:pPr marL="0" indent="0" algn="ctr">
              <a:buNone/>
            </a:pPr>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Prof.ssa Anna Maria Grana</a:t>
            </a:r>
            <a:endPar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pPr marL="0" indent="0" algn="ctr">
              <a:buNone/>
            </a:pPr>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Liceo Economico Sociale</a:t>
            </a:r>
            <a:endPar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a:p>
            <a:pPr marL="0" indent="0" algn="ctr">
              <a:buNone/>
            </a:pPr>
            <a:r>
              <a:rPr lang="it-IT"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San Giovanni Rotondo</a:t>
            </a:r>
            <a:endParaRPr lang="it-IT"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899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332656"/>
            <a:ext cx="6788224" cy="726976"/>
          </a:xfrm>
        </p:spPr>
        <p:txBody>
          <a:bodyPr>
            <a:normAutofit/>
          </a:bodyPr>
          <a:lstStyle/>
          <a:p>
            <a:r>
              <a:rPr lang="it-IT" sz="24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Inizio Stage……. In  ufficio  con  la dott.ssa  Merla</a:t>
            </a:r>
            <a:endParaRPr lang="it-IT" sz="2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3" name="Segnaposto contenuto 2"/>
          <p:cNvSpPr>
            <a:spLocks noGrp="1"/>
          </p:cNvSpPr>
          <p:nvPr>
            <p:ph sz="half" idx="1"/>
          </p:nvPr>
        </p:nvSpPr>
        <p:spPr>
          <a:xfrm>
            <a:off x="827584" y="1124744"/>
            <a:ext cx="3657600" cy="4979639"/>
          </a:xfrm>
        </p:spPr>
        <p:txBody>
          <a:bodyPr>
            <a:normAutofit fontScale="85000" lnSpcReduction="20000"/>
          </a:bodyPr>
          <a:lstStyle/>
          <a:p>
            <a:pPr>
              <a:buNone/>
            </a:pPr>
            <a:r>
              <a:rPr lang="it-IT" sz="1200" b="1" dirty="0" smtClean="0">
                <a:solidFill>
                  <a:srgbClr val="FF0000"/>
                </a:solidFill>
                <a:latin typeface="Arial" pitchFamily="34" charset="0"/>
                <a:cs typeface="Arial" pitchFamily="34" charset="0"/>
              </a:rPr>
              <a:t>PRIMO INCONTRO</a:t>
            </a:r>
          </a:p>
          <a:p>
            <a:pPr>
              <a:buNone/>
            </a:pPr>
            <a:r>
              <a:rPr lang="it-IT" sz="1300" b="1" dirty="0" smtClean="0"/>
              <a:t>Alle ore 15,30 ci siamo recate presso l’Ufficio dei Servizi Sociali e con la dott.ssa Merla siamo subito andate alla ASL  per incontrare il dottore che si occupa degli immigrati. </a:t>
            </a:r>
          </a:p>
          <a:p>
            <a:pPr>
              <a:buNone/>
            </a:pPr>
            <a:r>
              <a:rPr lang="it-IT" sz="1300" b="1" dirty="0" smtClean="0"/>
              <a:t>Nel frattempo la dott.ssa Merla ci ha descritto i vari settori riguardanti il servizio sanitario tra cui,  uno dei più efficienti, l’ambulatorio dove si svolgono gli accertamenti sanitari sui cittadini stranieri che giungono in Italia. </a:t>
            </a:r>
          </a:p>
          <a:p>
            <a:pPr>
              <a:buNone/>
            </a:pPr>
            <a:r>
              <a:rPr lang="it-IT" sz="1300" b="1" dirty="0" smtClean="0"/>
              <a:t>Infatti l’incontro riguardava un ragazzo extra-comunitario giunto in Italia e ospite della comunità, che aveva bisogno di una serie di esami. Ci ha fatto piacere conoscerlo e constatare  quanto fosse, allo stesso tempo, spaesato ma felice di avere trovato affetto dopo le difficoltà che ha dovuto affrontare lontano dalla sua famiglia. Poi ci siamo recate alla scuola media “A. De </a:t>
            </a:r>
            <a:r>
              <a:rPr lang="it-IT" sz="1300" b="1" dirty="0" err="1" smtClean="0"/>
              <a:t>Bonis</a:t>
            </a:r>
            <a:r>
              <a:rPr lang="it-IT" sz="1300" b="1" dirty="0" smtClean="0"/>
              <a:t> ” che  offre la possibilità agli stranieri di imparare la lingua italiana, gratuitamente, per meglio integrarsi e non sentirsi più esclusi. </a:t>
            </a:r>
          </a:p>
          <a:p>
            <a:pPr>
              <a:buNone/>
            </a:pPr>
            <a:r>
              <a:rPr lang="it-IT" sz="1300" b="1" dirty="0" smtClean="0"/>
              <a:t>In questa esperienza abbiamo potuto osservare da vicino la figura professionale dell’Assistente Sociale  che si attiva nel cercare soluzioni ai bisogni provenienti dalla comunità:  attraverso  questo  ragazzo, abbiamo considerato quanto sia  difficile e dolorosa </a:t>
            </a:r>
            <a:r>
              <a:rPr lang="it-IT" sz="1300" b="1" dirty="0"/>
              <a:t>la realtà dell’immigrazione</a:t>
            </a:r>
            <a:r>
              <a:rPr lang="it-IT" sz="1300" b="1" dirty="0" smtClean="0"/>
              <a:t>, che è fatta di persone, anche molto giovani, in fuga da fame, guerre e persecuzioni , e che affrontano viaggi pericolosi con la speranza di una vita migliore. E’ necessario fornire a queste persone l’assistenza e la cura cui hanno diritto in quanto esseri umani come noi.</a:t>
            </a:r>
          </a:p>
          <a:p>
            <a:pPr>
              <a:buNone/>
            </a:pPr>
            <a:r>
              <a:rPr lang="it-IT" sz="1300" b="1" dirty="0" smtClean="0"/>
              <a:t>                                                                           </a:t>
            </a:r>
            <a:r>
              <a:rPr lang="it-IT" sz="1300" b="1" i="1" dirty="0" smtClean="0"/>
              <a:t>Ivana Caputo</a:t>
            </a:r>
          </a:p>
          <a:p>
            <a:pPr>
              <a:buNone/>
            </a:pPr>
            <a:r>
              <a:rPr lang="it-IT" sz="1300" b="1" i="1" dirty="0" smtClean="0"/>
              <a:t>                                                                      Maria Pia Cavalli</a:t>
            </a:r>
          </a:p>
        </p:txBody>
      </p:sp>
      <p:sp>
        <p:nvSpPr>
          <p:cNvPr id="4" name="Segnaposto contenuto 3"/>
          <p:cNvSpPr>
            <a:spLocks noGrp="1"/>
          </p:cNvSpPr>
          <p:nvPr>
            <p:ph sz="half" idx="2"/>
          </p:nvPr>
        </p:nvSpPr>
        <p:spPr>
          <a:xfrm>
            <a:off x="4644008" y="1628800"/>
            <a:ext cx="3657600" cy="4259559"/>
          </a:xfrm>
        </p:spPr>
        <p:txBody>
          <a:bodyPr>
            <a:normAutofit fontScale="85000" lnSpcReduction="20000"/>
          </a:bodyPr>
          <a:lstStyle/>
          <a:p>
            <a:pPr>
              <a:buNone/>
            </a:pPr>
            <a:r>
              <a:rPr lang="it-IT" sz="1400" dirty="0" smtClean="0">
                <a:solidFill>
                  <a:srgbClr val="FF0000"/>
                </a:solidFill>
              </a:rPr>
              <a:t>SECONDO INCONTRO</a:t>
            </a:r>
          </a:p>
          <a:p>
            <a:pPr>
              <a:buNone/>
            </a:pPr>
            <a:r>
              <a:rPr lang="it-IT" sz="1400" b="1" dirty="0" smtClean="0"/>
              <a:t>Oggi io e Carla abbiamo incontrato la Responsabile dell’Ufficio “Servizi Sociali” che, dopo le presentazioni, ci ha  descritto, in forma anonima, il caso di un bambino, con problemi scolastici dovuti a fragilità psichica. </a:t>
            </a:r>
          </a:p>
          <a:p>
            <a:pPr>
              <a:buNone/>
            </a:pPr>
            <a:r>
              <a:rPr lang="it-IT" sz="1400" b="1" dirty="0" smtClean="0"/>
              <a:t>Così abbiamo collaborato alla redazione  di una lettera indirizzata all’Istituzione scolastica per chiedere maggiore attenzione.</a:t>
            </a:r>
          </a:p>
          <a:p>
            <a:pPr>
              <a:buNone/>
            </a:pPr>
            <a:r>
              <a:rPr lang="it-IT" sz="1400" b="1" dirty="0" smtClean="0"/>
              <a:t>In seguito, la dott.ssa  Merla ci ha mostrato i «voucher Inps», bonus di pagamento che il Comune rilascia ai soggetti in condizioni di precarietà economica,  per i lavori  occasionali e discontinui a favore della comunità, come, ad es. la manutenzione degli spazi  pubblici e altro.</a:t>
            </a:r>
          </a:p>
          <a:p>
            <a:pPr>
              <a:buNone/>
            </a:pPr>
            <a:r>
              <a:rPr lang="it-IT" sz="1400" b="1" dirty="0" smtClean="0"/>
              <a:t>Questa esperienza, anche se breve, ci ha consentito di osservare da vicino la figura professionale dell’Assistente Sociale  che interviene quando vi sono soggetti particolarmente fragili, </a:t>
            </a:r>
            <a:r>
              <a:rPr lang="it-IT" sz="1400" b="1" dirty="0"/>
              <a:t> </a:t>
            </a:r>
            <a:r>
              <a:rPr lang="it-IT" sz="1400" b="1" dirty="0" smtClean="0"/>
              <a:t>ai  quali la comunità deve maggiore attenzione e cura, proprio in nome di quella solidarietà sociale che  è uno dei principi fondamentali della nostra Costituzione.</a:t>
            </a:r>
          </a:p>
          <a:p>
            <a:pPr>
              <a:buNone/>
            </a:pPr>
            <a:r>
              <a:rPr lang="it-IT" sz="1400" b="1" dirty="0" smtClean="0"/>
              <a:t>                                                              </a:t>
            </a:r>
            <a:r>
              <a:rPr lang="it-IT" sz="1400" b="1" i="1" dirty="0" smtClean="0"/>
              <a:t>Daniela Saracino</a:t>
            </a:r>
          </a:p>
          <a:p>
            <a:pPr>
              <a:buNone/>
            </a:pPr>
            <a:r>
              <a:rPr lang="it-IT" sz="1400" b="1" i="1" dirty="0" smtClean="0"/>
              <a:t>                                                                 Carla </a:t>
            </a:r>
            <a:r>
              <a:rPr lang="it-IT" sz="1400" b="1" i="1" dirty="0" err="1" smtClean="0"/>
              <a:t>Miscio</a:t>
            </a:r>
            <a:endParaRPr lang="it-IT" sz="1400" b="1" dirty="0" smtClean="0"/>
          </a:p>
        </p:txBody>
      </p:sp>
    </p:spTree>
    <p:extLst>
      <p:ext uri="{BB962C8B-B14F-4D97-AF65-F5344CB8AC3E}">
        <p14:creationId xmlns:p14="http://schemas.microsoft.com/office/powerpoint/2010/main" val="189752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755576" y="404664"/>
            <a:ext cx="7632848" cy="5544616"/>
          </a:xfrm>
          <a:effectLst>
            <a:glow rad="139700">
              <a:schemeClr val="accent1">
                <a:alpha val="99000"/>
              </a:schemeClr>
            </a:glow>
          </a:effectLst>
        </p:spPr>
        <p:txBody>
          <a:bodyPr>
            <a:noAutofit/>
          </a:bodyPr>
          <a:lstStyle/>
          <a:p>
            <a:pPr>
              <a:buNone/>
            </a:pPr>
            <a:r>
              <a:rPr lang="it-IT" sz="2000" dirty="0" smtClean="0"/>
              <a:t>                             </a:t>
            </a:r>
            <a:endParaRPr lang="it-IT" sz="2000" dirty="0" smtClean="0">
              <a:solidFill>
                <a:srgbClr val="FF0000"/>
              </a:solidFill>
            </a:endParaRPr>
          </a:p>
          <a:p>
            <a:pPr algn="just">
              <a:buNone/>
            </a:pPr>
            <a:r>
              <a:rPr lang="it-IT" sz="1600" dirty="0" smtClean="0"/>
              <a:t>Il nostro Stage si è svolto presso la casa famiglia in via «Ragazzi del 99», dove sono ospitati alcuni bambini provenienti da realtà familiari difficili. </a:t>
            </a:r>
          </a:p>
          <a:p>
            <a:pPr algn="just">
              <a:buNone/>
            </a:pPr>
            <a:r>
              <a:rPr lang="it-IT" sz="1600" dirty="0" smtClean="0"/>
              <a:t>Lo Stage è durato un mese, ma noi andavamo due volte a settimana per due ore nel primo pomeriggio. Ad ognuna di noi è stato affidato un bambino di età diversa per aiutarlo a studiare. Successivamente, dopo aver finito di fare i compiti, ci recavamo nella sala dei giochi per divertirci e conoscerci meglio. </a:t>
            </a:r>
          </a:p>
          <a:p>
            <a:pPr algn="just">
              <a:buNone/>
            </a:pPr>
            <a:r>
              <a:rPr lang="it-IT" sz="1600" dirty="0" smtClean="0"/>
              <a:t>All’ inizio abbiamo incontrato qualche difficoltà perché alcuni bambini erano molto irrequieti, ma alla fine le abbiamo superate grazie ai consigli della nostra tutor, la prof.ssa Urbano Rosanna. Sono dei bambini straordinari, pieni di vita e molto curiosi, ma anche molto sensibili, bisogna avere tanta pazienza. </a:t>
            </a:r>
          </a:p>
          <a:p>
            <a:pPr>
              <a:buNone/>
            </a:pPr>
            <a:r>
              <a:rPr lang="it-IT" sz="1600" dirty="0" smtClean="0"/>
              <a:t>E’ stata un esperienza ricca di emozioni, ci siamo impegnate molto e, ascoltando le loro storie difficili, abbiamo  scoperto il grande valore della famiglia. Siamo state accolte benissimo, i tutori dei bambini ospiti della casa-famiglia ci hanno dato fiducia pur non conoscendoci. Questa esperienza ci ha arricchito dal punto di vista umano e ci ha dato l’occasione per scoprire l’importanza del volontariato sociale, che costituisce una grande risorsa per la comunità.  </a:t>
            </a:r>
          </a:p>
          <a:p>
            <a:pPr>
              <a:buNone/>
            </a:pPr>
            <a:r>
              <a:rPr lang="it-IT" sz="1600" dirty="0" smtClean="0"/>
              <a:t>                                                                                                                                       </a:t>
            </a:r>
            <a:r>
              <a:rPr lang="it-IT" sz="1600" b="1" i="1" dirty="0" smtClean="0"/>
              <a:t>Arcangela Colucci</a:t>
            </a:r>
            <a:r>
              <a:rPr lang="it-IT" sz="1600" i="1" dirty="0" smtClean="0"/>
              <a:t>                                                                                                                                    </a:t>
            </a:r>
            <a:r>
              <a:rPr lang="it-IT" sz="1600" b="1" i="1" dirty="0" smtClean="0"/>
              <a:t>Federica </a:t>
            </a:r>
            <a:r>
              <a:rPr lang="it-IT" sz="1600" b="1" i="1" dirty="0" err="1" smtClean="0"/>
              <a:t>Totta</a:t>
            </a:r>
            <a:r>
              <a:rPr lang="it-IT" sz="1600" i="1" dirty="0" smtClean="0"/>
              <a:t>                                                                                                                                          </a:t>
            </a:r>
            <a:r>
              <a:rPr lang="it-IT" sz="1600" b="1" i="1" dirty="0" smtClean="0"/>
              <a:t>Francesca Grifa</a:t>
            </a:r>
            <a:endParaRPr lang="it-IT" sz="1600" i="1" dirty="0"/>
          </a:p>
        </p:txBody>
      </p:sp>
      <p:sp>
        <p:nvSpPr>
          <p:cNvPr id="2" name="Rettangolo 1"/>
          <p:cNvSpPr/>
          <p:nvPr/>
        </p:nvSpPr>
        <p:spPr>
          <a:xfrm>
            <a:off x="2483768" y="332656"/>
            <a:ext cx="5066958" cy="461665"/>
          </a:xfrm>
          <a:prstGeom prst="rect">
            <a:avLst/>
          </a:prstGeom>
          <a:noFill/>
        </p:spPr>
        <p:txBody>
          <a:bodyPr wrap="square" lIns="91440" tIns="45720" rIns="91440" bIns="45720">
            <a:spAutoFit/>
          </a:bodyPr>
          <a:lstStyle/>
          <a:p>
            <a:pPr algn="ctr"/>
            <a:r>
              <a:rPr lang="it-IT"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All’oasi santa chiara</a:t>
            </a:r>
            <a:endParaRPr lang="it-IT"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26126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785926" y="404664"/>
            <a:ext cx="2784096" cy="523220"/>
          </a:xfrm>
          <a:prstGeom prst="rect">
            <a:avLst/>
          </a:prstGeom>
          <a:noFill/>
        </p:spPr>
        <p:txBody>
          <a:bodyPr wrap="none" lIns="91440" tIns="45720" rIns="91440" bIns="45720">
            <a:spAutoFit/>
          </a:bodyPr>
          <a:lstStyle/>
          <a:p>
            <a:pPr algn="ctr"/>
            <a:r>
              <a:rPr lang="it-IT"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Stage al </a:t>
            </a:r>
            <a:r>
              <a:rPr lang="it-IT" sz="28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cto</a:t>
            </a:r>
            <a:endParaRPr lang="it-IT"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CasellaDiTesto 6"/>
          <p:cNvSpPr txBox="1"/>
          <p:nvPr/>
        </p:nvSpPr>
        <p:spPr>
          <a:xfrm>
            <a:off x="683568" y="1071900"/>
            <a:ext cx="7929264" cy="5078313"/>
          </a:xfrm>
          <a:prstGeom prst="rect">
            <a:avLst/>
          </a:prstGeom>
          <a:noFill/>
        </p:spPr>
        <p:txBody>
          <a:bodyPr wrap="square" rtlCol="0">
            <a:spAutoFit/>
          </a:bodyPr>
          <a:lstStyle/>
          <a:p>
            <a:r>
              <a:rPr lang="it-IT" dirty="0" smtClean="0"/>
              <a:t>Siamo andate al CTO alle </a:t>
            </a:r>
            <a:r>
              <a:rPr lang="it-IT" dirty="0"/>
              <a:t>ore 15:45 </a:t>
            </a:r>
            <a:r>
              <a:rPr lang="it-IT" dirty="0" smtClean="0"/>
              <a:t>di ogni </a:t>
            </a:r>
            <a:r>
              <a:rPr lang="it-IT" dirty="0"/>
              <a:t>martedì </a:t>
            </a:r>
            <a:r>
              <a:rPr lang="it-IT" dirty="0" smtClean="0"/>
              <a:t>e giovedì del mese di maggio.  Qui vivono alcune mamme con bambini piccoli,  che ci aspettavano con ansia per </a:t>
            </a:r>
            <a:r>
              <a:rPr lang="it-IT" dirty="0"/>
              <a:t>giocare e fare merenda a</a:t>
            </a:r>
            <a:r>
              <a:rPr lang="it-IT" dirty="0" smtClean="0"/>
              <a:t> </a:t>
            </a:r>
            <a:r>
              <a:rPr lang="it-IT" dirty="0"/>
              <a:t>pane e </a:t>
            </a:r>
            <a:r>
              <a:rPr lang="it-IT" dirty="0" smtClean="0"/>
              <a:t>marmellata.</a:t>
            </a:r>
          </a:p>
          <a:p>
            <a:r>
              <a:rPr lang="it-IT" dirty="0" smtClean="0"/>
              <a:t>Se </a:t>
            </a:r>
            <a:r>
              <a:rPr lang="it-IT" dirty="0"/>
              <a:t>fuori c’era il sole </a:t>
            </a:r>
            <a:r>
              <a:rPr lang="it-IT" dirty="0" smtClean="0"/>
              <a:t>andavamo con </a:t>
            </a:r>
            <a:r>
              <a:rPr lang="it-IT" dirty="0"/>
              <a:t>bici e </a:t>
            </a:r>
            <a:r>
              <a:rPr lang="it-IT" dirty="0" smtClean="0"/>
              <a:t>tricicli, se invece era </a:t>
            </a:r>
            <a:r>
              <a:rPr lang="it-IT" dirty="0"/>
              <a:t>freddo o pioveva, </a:t>
            </a:r>
            <a:r>
              <a:rPr lang="it-IT" dirty="0" smtClean="0"/>
              <a:t>stavamo </a:t>
            </a:r>
            <a:r>
              <a:rPr lang="it-IT" dirty="0"/>
              <a:t>nella sala principale </a:t>
            </a:r>
            <a:r>
              <a:rPr lang="it-IT" dirty="0" smtClean="0"/>
              <a:t>dove si giocava con monopattini, a palla e al «lupo </a:t>
            </a:r>
            <a:r>
              <a:rPr lang="it-IT" dirty="0"/>
              <a:t>mangia </a:t>
            </a:r>
            <a:r>
              <a:rPr lang="it-IT" dirty="0" smtClean="0"/>
              <a:t>frutta», </a:t>
            </a:r>
            <a:r>
              <a:rPr lang="it-IT" dirty="0"/>
              <a:t>oppure </a:t>
            </a:r>
            <a:r>
              <a:rPr lang="it-IT" dirty="0" smtClean="0"/>
              <a:t>semplicemente a rincorrerci. Ma non c’era solo gioco, i bambini venivano coinvolti anche nelle piccole faccende  quotidiane, </a:t>
            </a:r>
            <a:r>
              <a:rPr lang="it-IT" dirty="0"/>
              <a:t> </a:t>
            </a:r>
            <a:r>
              <a:rPr lang="it-IT" dirty="0" smtClean="0"/>
              <a:t>una volta l’educatrice ci ha chiesto di aiutarla e allora tutti a sbucciare fave e a ridere. Abbiamo notato che in questo modo i bimbi si sentivano più partecipi e coinvolti. </a:t>
            </a:r>
            <a:endParaRPr lang="it-IT" dirty="0"/>
          </a:p>
          <a:p>
            <a:r>
              <a:rPr lang="it-IT" dirty="0"/>
              <a:t>Le mamme erano molto felici </a:t>
            </a:r>
            <a:r>
              <a:rPr lang="it-IT" dirty="0" smtClean="0"/>
              <a:t>della nostra presenza, mentre noi giocavamo con i bimbi, loro potevano </a:t>
            </a:r>
            <a:r>
              <a:rPr lang="it-IT" dirty="0"/>
              <a:t>studiare </a:t>
            </a:r>
            <a:r>
              <a:rPr lang="it-IT" dirty="0" smtClean="0"/>
              <a:t>o fare altri </a:t>
            </a:r>
            <a:r>
              <a:rPr lang="it-IT" dirty="0"/>
              <a:t>servizi. </a:t>
            </a:r>
            <a:r>
              <a:rPr lang="it-IT" dirty="0" smtClean="0"/>
              <a:t> Siamo state accolte con gentilezza e calore, è stato bello sentirci utili e soprattutto abbiamo potuto osservare quanto sia importante avere un posto dove essere accolti quando si vivono situazioni di grande difficoltà. E tutto questo grazie alla disponibilità di tante persone che dedicano il loro tempo per aiutare gli altri. Il volontariato è una grande di amore verso il prossimo.</a:t>
            </a:r>
          </a:p>
          <a:p>
            <a:pPr lvl="8"/>
            <a:r>
              <a:rPr lang="it-IT" dirty="0" smtClean="0"/>
              <a:t>Nunzia </a:t>
            </a:r>
            <a:r>
              <a:rPr lang="it-IT" dirty="0" err="1" smtClean="0"/>
              <a:t>Mangiacotti</a:t>
            </a:r>
            <a:endParaRPr lang="it-IT" dirty="0" smtClean="0"/>
          </a:p>
          <a:p>
            <a:pPr lvl="8"/>
            <a:r>
              <a:rPr lang="it-IT" dirty="0" smtClean="0"/>
              <a:t>Serena </a:t>
            </a:r>
            <a:r>
              <a:rPr lang="it-IT" dirty="0" err="1" smtClean="0"/>
              <a:t>Placentino</a:t>
            </a:r>
            <a:endParaRPr lang="it-IT" dirty="0" smtClean="0"/>
          </a:p>
        </p:txBody>
      </p:sp>
    </p:spTree>
    <p:extLst>
      <p:ext uri="{BB962C8B-B14F-4D97-AF65-F5344CB8AC3E}">
        <p14:creationId xmlns:p14="http://schemas.microsoft.com/office/powerpoint/2010/main" val="331990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idx="4294967295"/>
          </p:nvPr>
        </p:nvSpPr>
        <p:spPr>
          <a:xfrm>
            <a:off x="251521" y="620688"/>
            <a:ext cx="5472608" cy="504056"/>
          </a:xfrm>
        </p:spPr>
        <p:txBody>
          <a:bodyPr>
            <a:normAutofit fontScale="90000"/>
          </a:bodyPr>
          <a:lstStyle/>
          <a:p>
            <a:r>
              <a:rPr lang="it-IT" sz="2400" dirty="0" smtClean="0">
                <a:solidFill>
                  <a:srgbClr val="FF0000"/>
                </a:solidFill>
              </a:rPr>
              <a:t>IL GRUPPO DI LAVORO    4^ A economico-sociale</a:t>
            </a:r>
            <a:endParaRPr lang="it-IT" sz="2400" dirty="0">
              <a:solidFill>
                <a:srgbClr val="FF0000"/>
              </a:solidFill>
            </a:endParaRPr>
          </a:p>
        </p:txBody>
      </p:sp>
      <p:sp>
        <p:nvSpPr>
          <p:cNvPr id="11" name="Segnaposto testo 10"/>
          <p:cNvSpPr>
            <a:spLocks noGrp="1"/>
          </p:cNvSpPr>
          <p:nvPr>
            <p:ph type="body" sz="half" idx="4294967295"/>
          </p:nvPr>
        </p:nvSpPr>
        <p:spPr>
          <a:xfrm>
            <a:off x="399162" y="1124744"/>
            <a:ext cx="2156614" cy="4896544"/>
          </a:xfrm>
        </p:spPr>
        <p:txBody>
          <a:bodyPr>
            <a:noAutofit/>
          </a:bodyPr>
          <a:lstStyle/>
          <a:p>
            <a:pPr marL="0" indent="0">
              <a:buNone/>
            </a:pPr>
            <a:r>
              <a:rPr lang="it-IT" sz="1600" dirty="0" smtClean="0">
                <a:solidFill>
                  <a:schemeClr val="tx1"/>
                </a:solidFill>
              </a:rPr>
              <a:t>Ivana Caputo</a:t>
            </a:r>
          </a:p>
          <a:p>
            <a:pPr marL="0" indent="0">
              <a:buNone/>
            </a:pPr>
            <a:r>
              <a:rPr lang="it-IT" sz="1600" dirty="0" err="1" smtClean="0">
                <a:solidFill>
                  <a:schemeClr val="tx1"/>
                </a:solidFill>
              </a:rPr>
              <a:t>Mariapia</a:t>
            </a:r>
            <a:r>
              <a:rPr lang="it-IT" sz="1600" dirty="0" smtClean="0">
                <a:solidFill>
                  <a:schemeClr val="tx1"/>
                </a:solidFill>
              </a:rPr>
              <a:t> Cavalli</a:t>
            </a:r>
          </a:p>
          <a:p>
            <a:pPr marL="0" indent="0">
              <a:buNone/>
            </a:pPr>
            <a:r>
              <a:rPr lang="it-IT" sz="1600" dirty="0" smtClean="0">
                <a:solidFill>
                  <a:schemeClr val="tx1"/>
                </a:solidFill>
              </a:rPr>
              <a:t>Francesca Pia </a:t>
            </a:r>
            <a:r>
              <a:rPr lang="it-IT" sz="1600" dirty="0" err="1" smtClean="0">
                <a:solidFill>
                  <a:schemeClr val="tx1"/>
                </a:solidFill>
              </a:rPr>
              <a:t>Grifa</a:t>
            </a:r>
            <a:endParaRPr lang="it-IT" sz="1600" dirty="0" smtClean="0">
              <a:solidFill>
                <a:schemeClr val="tx1"/>
              </a:solidFill>
            </a:endParaRPr>
          </a:p>
          <a:p>
            <a:pPr marL="0" indent="0">
              <a:buNone/>
            </a:pPr>
            <a:r>
              <a:rPr lang="it-IT" sz="1600" dirty="0" smtClean="0">
                <a:solidFill>
                  <a:schemeClr val="tx1"/>
                </a:solidFill>
              </a:rPr>
              <a:t>Serena </a:t>
            </a:r>
            <a:r>
              <a:rPr lang="it-IT" sz="1600" dirty="0" err="1" smtClean="0">
                <a:solidFill>
                  <a:schemeClr val="tx1"/>
                </a:solidFill>
              </a:rPr>
              <a:t>Placentino</a:t>
            </a:r>
            <a:endParaRPr lang="it-IT" sz="1600" dirty="0" smtClean="0">
              <a:solidFill>
                <a:schemeClr val="tx1"/>
              </a:solidFill>
            </a:endParaRPr>
          </a:p>
          <a:p>
            <a:pPr marL="0" indent="0">
              <a:buNone/>
            </a:pPr>
            <a:r>
              <a:rPr lang="it-IT" sz="1600" dirty="0" err="1" smtClean="0">
                <a:solidFill>
                  <a:schemeClr val="tx1"/>
                </a:solidFill>
              </a:rPr>
              <a:t>Arcangela</a:t>
            </a:r>
            <a:r>
              <a:rPr lang="it-IT" sz="1600" dirty="0" smtClean="0">
                <a:solidFill>
                  <a:schemeClr val="tx1"/>
                </a:solidFill>
              </a:rPr>
              <a:t> </a:t>
            </a:r>
            <a:r>
              <a:rPr lang="it-IT" sz="1600" dirty="0" err="1" smtClean="0">
                <a:solidFill>
                  <a:schemeClr val="tx1"/>
                </a:solidFill>
              </a:rPr>
              <a:t>Colucci</a:t>
            </a:r>
            <a:endParaRPr lang="it-IT" sz="1600" dirty="0" smtClean="0">
              <a:solidFill>
                <a:schemeClr val="tx1"/>
              </a:solidFill>
            </a:endParaRPr>
          </a:p>
          <a:p>
            <a:pPr marL="0" indent="0">
              <a:buNone/>
            </a:pPr>
            <a:r>
              <a:rPr lang="it-IT" sz="1600" dirty="0" err="1" smtClean="0">
                <a:solidFill>
                  <a:schemeClr val="tx1"/>
                </a:solidFill>
              </a:rPr>
              <a:t>Totta</a:t>
            </a:r>
            <a:r>
              <a:rPr lang="it-IT" sz="1600" dirty="0" smtClean="0">
                <a:solidFill>
                  <a:schemeClr val="tx1"/>
                </a:solidFill>
              </a:rPr>
              <a:t> Federica</a:t>
            </a:r>
          </a:p>
          <a:p>
            <a:pPr marL="0" indent="0">
              <a:buNone/>
            </a:pPr>
            <a:r>
              <a:rPr lang="it-IT" sz="1600" dirty="0" err="1" smtClean="0">
                <a:solidFill>
                  <a:schemeClr val="tx1"/>
                </a:solidFill>
              </a:rPr>
              <a:t>Miscio</a:t>
            </a:r>
            <a:r>
              <a:rPr lang="it-IT" sz="1600" dirty="0" smtClean="0">
                <a:solidFill>
                  <a:schemeClr val="tx1"/>
                </a:solidFill>
              </a:rPr>
              <a:t> Carla </a:t>
            </a:r>
          </a:p>
          <a:p>
            <a:pPr marL="0" indent="0">
              <a:buNone/>
            </a:pPr>
            <a:r>
              <a:rPr lang="it-IT" sz="1600" dirty="0" err="1" smtClean="0">
                <a:solidFill>
                  <a:schemeClr val="tx1"/>
                </a:solidFill>
              </a:rPr>
              <a:t>Maruzzi</a:t>
            </a:r>
            <a:r>
              <a:rPr lang="it-IT" sz="1600" dirty="0" smtClean="0">
                <a:solidFill>
                  <a:schemeClr val="tx1"/>
                </a:solidFill>
              </a:rPr>
              <a:t> Giuseppina</a:t>
            </a:r>
          </a:p>
          <a:p>
            <a:pPr marL="0" indent="0">
              <a:buNone/>
            </a:pPr>
            <a:r>
              <a:rPr lang="it-IT" sz="1600" dirty="0" smtClean="0">
                <a:solidFill>
                  <a:schemeClr val="tx1"/>
                </a:solidFill>
              </a:rPr>
              <a:t>Marianna </a:t>
            </a:r>
            <a:r>
              <a:rPr lang="it-IT" sz="1600" dirty="0" err="1" smtClean="0">
                <a:solidFill>
                  <a:schemeClr val="tx1"/>
                </a:solidFill>
              </a:rPr>
              <a:t>Ricciardi</a:t>
            </a:r>
            <a:endParaRPr lang="it-IT" sz="1600" dirty="0" smtClean="0">
              <a:solidFill>
                <a:schemeClr val="tx1"/>
              </a:solidFill>
            </a:endParaRPr>
          </a:p>
          <a:p>
            <a:pPr marL="0" indent="0">
              <a:buNone/>
            </a:pPr>
            <a:r>
              <a:rPr lang="it-IT" sz="1600" dirty="0" smtClean="0">
                <a:solidFill>
                  <a:schemeClr val="tx1"/>
                </a:solidFill>
              </a:rPr>
              <a:t>Daniela Saracino</a:t>
            </a:r>
          </a:p>
          <a:p>
            <a:pPr marL="0" indent="0">
              <a:buNone/>
            </a:pPr>
            <a:r>
              <a:rPr lang="it-IT" sz="1600" dirty="0" smtClean="0">
                <a:solidFill>
                  <a:schemeClr val="tx1"/>
                </a:solidFill>
              </a:rPr>
              <a:t>Nunzia </a:t>
            </a:r>
            <a:r>
              <a:rPr lang="it-IT" sz="1600" dirty="0" err="1" smtClean="0">
                <a:solidFill>
                  <a:schemeClr val="tx1"/>
                </a:solidFill>
              </a:rPr>
              <a:t>Mangiacotti</a:t>
            </a:r>
            <a:endParaRPr lang="it-IT" sz="1600" dirty="0" smtClean="0">
              <a:solidFill>
                <a:schemeClr val="tx1"/>
              </a:solidFill>
            </a:endParaRPr>
          </a:p>
          <a:p>
            <a:pPr marL="0" indent="0">
              <a:buNone/>
            </a:pPr>
            <a:r>
              <a:rPr lang="it-IT" sz="1600" dirty="0" smtClean="0">
                <a:solidFill>
                  <a:schemeClr val="tx1"/>
                </a:solidFill>
              </a:rPr>
              <a:t>Valeria Urbano</a:t>
            </a:r>
          </a:p>
          <a:p>
            <a:pPr marL="0" indent="0">
              <a:buNone/>
            </a:pPr>
            <a:r>
              <a:rPr lang="it-IT" sz="1600" dirty="0" smtClean="0">
                <a:solidFill>
                  <a:schemeClr val="tx1"/>
                </a:solidFill>
              </a:rPr>
              <a:t>Irene </a:t>
            </a:r>
            <a:r>
              <a:rPr lang="it-IT" sz="1600" dirty="0" err="1" smtClean="0">
                <a:solidFill>
                  <a:schemeClr val="tx1"/>
                </a:solidFill>
              </a:rPr>
              <a:t>Cappuci</a:t>
            </a:r>
            <a:endParaRPr lang="it-IT" sz="1600" dirty="0" smtClean="0">
              <a:solidFill>
                <a:schemeClr val="tx1"/>
              </a:solidFill>
            </a:endParaRPr>
          </a:p>
          <a:p>
            <a:pPr marL="0" indent="0">
              <a:buNone/>
            </a:pPr>
            <a:r>
              <a:rPr lang="it-IT" sz="1600" b="1" dirty="0" smtClean="0">
                <a:solidFill>
                  <a:schemeClr val="tx1"/>
                </a:solidFill>
              </a:rPr>
              <a:t>Redazione a cura di:</a:t>
            </a:r>
          </a:p>
          <a:p>
            <a:pPr marL="0" indent="0">
              <a:buNone/>
            </a:pPr>
            <a:r>
              <a:rPr lang="it-IT" sz="1600" dirty="0" err="1" smtClean="0">
                <a:solidFill>
                  <a:schemeClr val="tx1"/>
                </a:solidFill>
              </a:rPr>
              <a:t>Placentino</a:t>
            </a:r>
            <a:r>
              <a:rPr lang="it-IT" sz="1600" dirty="0" smtClean="0">
                <a:solidFill>
                  <a:schemeClr val="tx1"/>
                </a:solidFill>
              </a:rPr>
              <a:t> Angela Sabrina</a:t>
            </a:r>
          </a:p>
        </p:txBody>
      </p:sp>
      <p:sp>
        <p:nvSpPr>
          <p:cNvPr id="2" name="CasellaDiTesto 1"/>
          <p:cNvSpPr txBox="1"/>
          <p:nvPr/>
        </p:nvSpPr>
        <p:spPr>
          <a:xfrm>
            <a:off x="2987824" y="1124744"/>
            <a:ext cx="5620250" cy="5078313"/>
          </a:xfrm>
          <a:prstGeom prst="rect">
            <a:avLst/>
          </a:prstGeom>
          <a:noFill/>
        </p:spPr>
        <p:txBody>
          <a:bodyPr wrap="square" rtlCol="0">
            <a:spAutoFit/>
          </a:bodyPr>
          <a:lstStyle/>
          <a:p>
            <a:r>
              <a:rPr lang="it-IT" dirty="0" smtClean="0"/>
              <a:t>L’esperienza, concepita come percorso formativo nell’ambito dei servizi alla persona in condizioni di disagio, non più di pertinenza esclusiva del soggetto pubblico, risponde pienamente alle competenze dell’Asse storico-sociale delle Indicazioni Nazionali, relative ai diritti della persona, garantiti dalla Costituzione </a:t>
            </a:r>
            <a:r>
              <a:rPr lang="it-IT" dirty="0" smtClean="0"/>
              <a:t>agli artt. 2-38, c.1, </a:t>
            </a:r>
            <a:r>
              <a:rPr lang="it-IT" dirty="0" smtClean="0"/>
              <a:t>e alla conoscenza del tessuto socio-assistenziale del proprio territorio. Il Welfare Community , il complesso degli enti privati non profit che si affiancano al soggetto pubblico, è la via obbligata per garantire servizi di </a:t>
            </a:r>
            <a:r>
              <a:rPr lang="it-IT" dirty="0" err="1" smtClean="0"/>
              <a:t>asistsenza</a:t>
            </a:r>
            <a:r>
              <a:rPr lang="it-IT" dirty="0" smtClean="0"/>
              <a:t> </a:t>
            </a:r>
            <a:r>
              <a:rPr lang="it-IT" dirty="0" smtClean="0"/>
              <a:t>a situazioni di bisogno sempre più diffusi a cui lo Stato non </a:t>
            </a:r>
            <a:r>
              <a:rPr lang="it-IT" dirty="0" smtClean="0"/>
              <a:t>riesce a </a:t>
            </a:r>
            <a:r>
              <a:rPr lang="it-IT" dirty="0" smtClean="0"/>
              <a:t>provvedere </a:t>
            </a:r>
            <a:r>
              <a:rPr lang="it-IT" dirty="0" smtClean="0"/>
              <a:t>direttamente. Gli incontri con i rappresentanti istituzionali e con i responsabili delle strutture private, insieme all’esperienza di stage, hanno valorizzato i contenuti teorici e   costituito </a:t>
            </a:r>
            <a:r>
              <a:rPr lang="it-IT" smtClean="0"/>
              <a:t>un </a:t>
            </a:r>
            <a:r>
              <a:rPr lang="it-IT" smtClean="0"/>
              <a:t>significativo </a:t>
            </a:r>
            <a:r>
              <a:rPr lang="it-IT" smtClean="0"/>
              <a:t>passo </a:t>
            </a:r>
            <a:r>
              <a:rPr lang="it-IT" dirty="0" smtClean="0"/>
              <a:t>in avanti nell’educazione alla «cittadinanza attiva</a:t>
            </a:r>
            <a:r>
              <a:rPr lang="it-IT" dirty="0" smtClean="0"/>
              <a:t>».</a:t>
            </a:r>
          </a:p>
          <a:p>
            <a:endParaRPr lang="it-IT" dirty="0" smtClean="0"/>
          </a:p>
          <a:p>
            <a:r>
              <a:rPr lang="it-IT" dirty="0" smtClean="0"/>
              <a:t>Prof.ssa Anna Maria Grana</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15/04/2016</a:t>
            </a:r>
            <a:endParaRPr lang="it-IT" sz="40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sp>
        <p:nvSpPr>
          <p:cNvPr id="3" name="Segnaposto contenuto 2"/>
          <p:cNvSpPr>
            <a:spLocks noGrp="1"/>
          </p:cNvSpPr>
          <p:nvPr>
            <p:ph idx="1"/>
          </p:nvPr>
        </p:nvSpPr>
        <p:spPr>
          <a:xfrm>
            <a:off x="539552" y="980728"/>
            <a:ext cx="8229600" cy="4176464"/>
          </a:xfrm>
        </p:spPr>
        <p:txBody>
          <a:bodyPr/>
          <a:lstStyle/>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La classe IV A </a:t>
            </a:r>
          </a:p>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del </a:t>
            </a:r>
          </a:p>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Liceo Economico Sociale</a:t>
            </a:r>
          </a:p>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Incontra </a:t>
            </a:r>
          </a:p>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 rappresentanti</a:t>
            </a:r>
          </a:p>
          <a:p>
            <a:pPr marL="0" indent="0" algn="ctr">
              <a:buNone/>
            </a:pP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 delle Istituzioni e del Volontariato </a:t>
            </a:r>
            <a:r>
              <a:rPr lang="it-IT"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a:t>
            </a:r>
            <a:r>
              <a:rPr lang="it-IT" b="1" cap="none" spc="0"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ociale</a:t>
            </a:r>
          </a:p>
          <a:p>
            <a:pPr marL="0" indent="0" algn="ctr">
              <a:buNone/>
            </a:pPr>
            <a:endParaRPr lang="it-IT" dirty="0"/>
          </a:p>
        </p:txBody>
      </p:sp>
    </p:spTree>
    <p:extLst>
      <p:ext uri="{BB962C8B-B14F-4D97-AF65-F5344CB8AC3E}">
        <p14:creationId xmlns:p14="http://schemas.microsoft.com/office/powerpoint/2010/main" val="390756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620688"/>
            <a:ext cx="7920880" cy="5509200"/>
          </a:xfrm>
          <a:prstGeom prst="rect">
            <a:avLst/>
          </a:prstGeom>
          <a:noFill/>
        </p:spPr>
        <p:txBody>
          <a:bodyPr wrap="square" rtlCol="0">
            <a:spAutoFit/>
          </a:bodyPr>
          <a:lstStyle/>
          <a:p>
            <a:r>
              <a:rPr lang="it-IT" sz="1600" b="1" dirty="0" smtClean="0"/>
              <a:t>Francesca Grifa i</a:t>
            </a:r>
            <a:r>
              <a:rPr lang="it-IT" sz="1600" dirty="0" smtClean="0"/>
              <a:t>ntervist</a:t>
            </a:r>
            <a:r>
              <a:rPr lang="it-IT" sz="1600" b="1" dirty="0" smtClean="0"/>
              <a:t>a Rosa Merla, </a:t>
            </a:r>
            <a:r>
              <a:rPr lang="it-IT" sz="1600" dirty="0" smtClean="0"/>
              <a:t>Responsabile </a:t>
            </a:r>
            <a:r>
              <a:rPr lang="it-IT" sz="1600" dirty="0"/>
              <a:t> U</a:t>
            </a:r>
            <a:r>
              <a:rPr lang="it-IT" sz="1600" dirty="0" smtClean="0"/>
              <a:t>fficio «Servizi Sociali</a:t>
            </a:r>
            <a:r>
              <a:rPr lang="it-IT" sz="1600" b="1" dirty="0" smtClean="0"/>
              <a:t>».</a:t>
            </a:r>
          </a:p>
          <a:p>
            <a:endParaRPr lang="it-IT" sz="1600" dirty="0"/>
          </a:p>
          <a:p>
            <a:r>
              <a:rPr lang="it-IT" sz="1600" dirty="0"/>
              <a:t>D. Quali sono i bisogni che si presentano più frequentemente?</a:t>
            </a:r>
          </a:p>
          <a:p>
            <a:r>
              <a:rPr lang="it-IT" sz="1600" dirty="0"/>
              <a:t>R. In genere quelli di natura economica, ma solo in apparenza, perché spesso emergono situazioni di fragilità emotiva o psichica, emarginazione sociale e solitudine. Un tempo c’era una rete sociale intorno agli individui, </a:t>
            </a:r>
            <a:r>
              <a:rPr lang="it-IT" sz="1600" dirty="0" smtClean="0"/>
              <a:t>parenti e/o vicini </a:t>
            </a:r>
            <a:r>
              <a:rPr lang="it-IT" sz="1600" dirty="0"/>
              <a:t>di casa che si aiutavano reciprocamente in caso di bisogno. Oggi </a:t>
            </a:r>
            <a:r>
              <a:rPr lang="it-IT" sz="1600" dirty="0" smtClean="0"/>
              <a:t>è lo Stato che interviene </a:t>
            </a:r>
            <a:r>
              <a:rPr lang="it-IT" sz="1600" dirty="0"/>
              <a:t>nelle situazioni di difficoltà, </a:t>
            </a:r>
            <a:r>
              <a:rPr lang="it-IT" sz="1600" dirty="0" smtClean="0"/>
              <a:t> ma questo, nel tempo, è diventato sempre più difficile sia per mancanza di risorse sia per l’emergere di nuovi e più diffusi bisogni sociali.</a:t>
            </a:r>
          </a:p>
          <a:p>
            <a:r>
              <a:rPr lang="it-IT" sz="1600" dirty="0" smtClean="0"/>
              <a:t>D. In che modo i bisogni attuali differiscono da quelli del passato?</a:t>
            </a:r>
          </a:p>
          <a:p>
            <a:r>
              <a:rPr lang="it-IT" sz="1600" dirty="0" smtClean="0"/>
              <a:t>R. C’è stato un grande cambiamento culturale,  </a:t>
            </a:r>
            <a:r>
              <a:rPr lang="it-IT" sz="1600" dirty="0"/>
              <a:t>politica e </a:t>
            </a:r>
            <a:r>
              <a:rPr lang="it-IT" sz="1600" dirty="0" smtClean="0"/>
              <a:t>mass </a:t>
            </a:r>
            <a:r>
              <a:rPr lang="it-IT" sz="1600" dirty="0"/>
              <a:t>media hanno esaltato l’individualismo e la competizione a discapito della </a:t>
            </a:r>
            <a:r>
              <a:rPr lang="it-IT" sz="1600" dirty="0" smtClean="0"/>
              <a:t>solidarietà. Crediamo </a:t>
            </a:r>
            <a:r>
              <a:rPr lang="it-IT" sz="1600" dirty="0"/>
              <a:t>che i problemi siano risolti sempre da chi sta sopra di noi, ovvero lo </a:t>
            </a:r>
            <a:r>
              <a:rPr lang="it-IT" sz="1600" dirty="0" smtClean="0"/>
              <a:t>Stato, </a:t>
            </a:r>
            <a:r>
              <a:rPr lang="it-IT" sz="1600" dirty="0"/>
              <a:t>però, oggi </a:t>
            </a:r>
            <a:r>
              <a:rPr lang="it-IT" sz="1600" dirty="0" smtClean="0"/>
              <a:t>occorrono </a:t>
            </a:r>
            <a:r>
              <a:rPr lang="it-IT" sz="1600" dirty="0"/>
              <a:t>risposte dal “basso”, ovvero da noi </a:t>
            </a:r>
            <a:r>
              <a:rPr lang="it-IT" sz="1600" dirty="0" smtClean="0"/>
              <a:t>cittadini. </a:t>
            </a:r>
            <a:endParaRPr lang="it-IT" sz="1600" dirty="0"/>
          </a:p>
          <a:p>
            <a:r>
              <a:rPr lang="it-IT" sz="1600" dirty="0" smtClean="0"/>
              <a:t>D. In cosa consiste il suo lavoro di assistente sociale?</a:t>
            </a:r>
          </a:p>
          <a:p>
            <a:pPr algn="just"/>
            <a:r>
              <a:rPr lang="it-IT" sz="1600" dirty="0" smtClean="0"/>
              <a:t>R. </a:t>
            </a:r>
            <a:r>
              <a:rPr lang="it-IT" sz="1600" dirty="0"/>
              <a:t>Si tratta di una professione di </a:t>
            </a:r>
            <a:r>
              <a:rPr lang="it-IT" sz="1600" b="1" dirty="0"/>
              <a:t>aiuto alla persona</a:t>
            </a:r>
            <a:r>
              <a:rPr lang="it-IT" sz="1600" dirty="0"/>
              <a:t> in stato </a:t>
            </a:r>
            <a:r>
              <a:rPr lang="it-IT" sz="1600" dirty="0" smtClean="0"/>
              <a:t>di bisogno.</a:t>
            </a:r>
            <a:r>
              <a:rPr lang="it-IT" sz="1600" dirty="0"/>
              <a:t> </a:t>
            </a:r>
            <a:r>
              <a:rPr lang="it-IT" sz="1600" dirty="0" smtClean="0"/>
              <a:t> Attraverso</a:t>
            </a:r>
            <a:r>
              <a:rPr lang="it-IT" sz="1600" dirty="0"/>
              <a:t> colloqui ed incontri con le persone o le famiglie in </a:t>
            </a:r>
            <a:r>
              <a:rPr lang="it-IT" sz="1600" dirty="0" smtClean="0"/>
              <a:t>difficoltà, si fa un’analisi </a:t>
            </a:r>
            <a:r>
              <a:rPr lang="it-IT" sz="1600" dirty="0"/>
              <a:t>approfondita </a:t>
            </a:r>
            <a:r>
              <a:rPr lang="it-IT" sz="1600" dirty="0" smtClean="0"/>
              <a:t>e si giunge a </a:t>
            </a:r>
            <a:r>
              <a:rPr lang="it-IT" sz="1600" dirty="0"/>
              <a:t>una diagnosi o valutazione della </a:t>
            </a:r>
            <a:r>
              <a:rPr lang="it-IT" sz="1600" dirty="0" smtClean="0"/>
              <a:t>situazione, per formulare </a:t>
            </a:r>
            <a:r>
              <a:rPr lang="it-IT" sz="1600" dirty="0"/>
              <a:t>e </a:t>
            </a:r>
            <a:r>
              <a:rPr lang="it-IT" sz="1600" dirty="0" smtClean="0"/>
              <a:t>attuare </a:t>
            </a:r>
            <a:r>
              <a:rPr lang="it-IT" sz="1600" dirty="0"/>
              <a:t>un piano di intervento. </a:t>
            </a:r>
            <a:r>
              <a:rPr lang="it-IT" sz="1600" dirty="0" smtClean="0"/>
              <a:t> In genere svolgo una funzione </a:t>
            </a:r>
            <a:r>
              <a:rPr lang="it-IT" sz="1600" dirty="0"/>
              <a:t>di </a:t>
            </a:r>
            <a:r>
              <a:rPr lang="it-IT" sz="1600" b="1" dirty="0"/>
              <a:t>“consulenza” socio-assistenziale</a:t>
            </a:r>
            <a:r>
              <a:rPr lang="it-IT" sz="1600" dirty="0"/>
              <a:t> per i soggetti più </a:t>
            </a:r>
            <a:r>
              <a:rPr lang="it-IT" sz="1600" dirty="0" smtClean="0"/>
              <a:t>fragili </a:t>
            </a:r>
            <a:r>
              <a:rPr lang="it-IT" sz="1600" dirty="0"/>
              <a:t>come anziani (oltre i 65 anni), minori (0-18 anni), persone affetti da grave handicap fisico-psichico, stranieri, extracomunitari, tossicodipendenti, alcolisti, malati mentali e adulti portatori di varie </a:t>
            </a:r>
            <a:r>
              <a:rPr lang="it-IT" sz="1600" dirty="0" smtClean="0"/>
              <a:t>problematiche.</a:t>
            </a:r>
          </a:p>
        </p:txBody>
      </p:sp>
    </p:spTree>
    <p:extLst>
      <p:ext uri="{BB962C8B-B14F-4D97-AF65-F5344CB8AC3E}">
        <p14:creationId xmlns:p14="http://schemas.microsoft.com/office/powerpoint/2010/main" val="251885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a:xfrm>
            <a:off x="457200" y="274638"/>
            <a:ext cx="8229600" cy="850106"/>
          </a:xfrm>
        </p:spPr>
        <p:txBody>
          <a:bodyPr>
            <a:normAutofit/>
          </a:bodyPr>
          <a:lstStyle/>
          <a:p>
            <a:r>
              <a:rPr lang="it-IT"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Incontro con la Dirigente dell’Ufficio «Servizi Sociali»</a:t>
            </a:r>
            <a:endParaRPr lang="it-IT" sz="2800" dirty="0"/>
          </a:p>
        </p:txBody>
      </p:sp>
      <p:pic>
        <p:nvPicPr>
          <p:cNvPr id="2050" name="Picture 2" descr="C:\Documents and Settings\Alunno_8\Desktop\WELFAR COMMIUNITY PROF GRANA 4 A EC SOC\IMG-20160608-WA0003.jpg"/>
          <p:cNvPicPr>
            <a:picLocks noGrp="1" noChangeAspect="1" noChangeArrowheads="1"/>
          </p:cNvPicPr>
          <p:nvPr>
            <p:ph idx="1"/>
          </p:nvPr>
        </p:nvPicPr>
        <p:blipFill>
          <a:blip r:embed="rId2" cstate="print"/>
          <a:srcRect/>
          <a:stretch>
            <a:fillRect/>
          </a:stretch>
        </p:blipFill>
        <p:spPr bwMode="auto">
          <a:xfrm>
            <a:off x="1835696" y="4428303"/>
            <a:ext cx="4716884" cy="1728192"/>
          </a:xfrm>
          <a:prstGeom prst="rect">
            <a:avLst/>
          </a:prstGeom>
          <a:ln>
            <a:solidFill>
              <a:schemeClr val="accent6">
                <a:lumMod val="75000"/>
              </a:schemeClr>
            </a:solidFill>
          </a:ln>
        </p:spPr>
        <p:style>
          <a:lnRef idx="1">
            <a:schemeClr val="dk1"/>
          </a:lnRef>
          <a:fillRef idx="3">
            <a:schemeClr val="dk1"/>
          </a:fillRef>
          <a:effectRef idx="2">
            <a:schemeClr val="dk1"/>
          </a:effectRef>
          <a:fontRef idx="minor">
            <a:schemeClr val="lt1"/>
          </a:fontRef>
        </p:style>
      </p:pic>
      <p:pic>
        <p:nvPicPr>
          <p:cNvPr id="2051" name="Picture 3" descr="C:\Documents and Settings\Alunno_8\Desktop\WELFAR COMMIUNITY PROF GRANA 4 A EC SOC\IMG-20160608-WA0000.jpg"/>
          <p:cNvPicPr>
            <a:picLocks noChangeAspect="1" noChangeArrowheads="1"/>
          </p:cNvPicPr>
          <p:nvPr/>
        </p:nvPicPr>
        <p:blipFill>
          <a:blip r:embed="rId3" cstate="print"/>
          <a:srcRect/>
          <a:stretch>
            <a:fillRect/>
          </a:stretch>
        </p:blipFill>
        <p:spPr bwMode="auto">
          <a:xfrm>
            <a:off x="4716016" y="1268760"/>
            <a:ext cx="4073424" cy="3168352"/>
          </a:xfrm>
          <a:prstGeom prst="roundRect">
            <a:avLst>
              <a:gd name="adj" fmla="val 8594"/>
            </a:avLst>
          </a:prstGeom>
          <a:solidFill>
            <a:srgbClr val="FFFFFF">
              <a:shade val="85000"/>
            </a:srgbClr>
          </a:solidFill>
          <a:ln>
            <a:noFill/>
          </a:ln>
          <a:effectLst/>
          <a:scene3d>
            <a:camera prst="orthographicFront"/>
            <a:lightRig rig="threePt" dir="t"/>
          </a:scene3d>
          <a:sp3d extrusionH="76200" contourW="12700">
            <a:extrusionClr>
              <a:schemeClr val="tx1"/>
            </a:extrusionClr>
            <a:contourClr>
              <a:schemeClr val="bg1">
                <a:lumMod val="50000"/>
              </a:schemeClr>
            </a:contourClr>
          </a:sp3d>
        </p:spPr>
      </p:pic>
      <p:pic>
        <p:nvPicPr>
          <p:cNvPr id="2052" name="Picture 4" descr="C:\Documents and Settings\Alunno_8\Desktop\WELFAR COMMIUNITY PROF GRANA 4 A EC SOC\IMG-20160608-WA0002.jpg"/>
          <p:cNvPicPr>
            <a:picLocks noChangeAspect="1" noChangeArrowheads="1"/>
          </p:cNvPicPr>
          <p:nvPr/>
        </p:nvPicPr>
        <p:blipFill>
          <a:blip r:embed="rId4" cstate="print"/>
          <a:srcRect/>
          <a:stretch>
            <a:fillRect/>
          </a:stretch>
        </p:blipFill>
        <p:spPr bwMode="auto">
          <a:xfrm>
            <a:off x="179512" y="1556792"/>
            <a:ext cx="4251889" cy="2745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328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755576" y="692696"/>
            <a:ext cx="7632848" cy="5909310"/>
          </a:xfrm>
          <a:prstGeom prst="rect">
            <a:avLst/>
          </a:prstGeom>
          <a:noFill/>
        </p:spPr>
        <p:txBody>
          <a:bodyPr wrap="square" rtlCol="0">
            <a:spAutoFit/>
          </a:bodyPr>
          <a:lstStyle/>
          <a:p>
            <a:r>
              <a:rPr lang="it-IT" dirty="0" smtClean="0"/>
              <a:t>Incontro con l’Assessore alle Politiche Sociali -  a cura di Maria Pia Cavalli</a:t>
            </a:r>
          </a:p>
          <a:p>
            <a:endParaRPr lang="it-IT" dirty="0" smtClean="0"/>
          </a:p>
          <a:p>
            <a:r>
              <a:rPr lang="it-IT" dirty="0" smtClean="0"/>
              <a:t>L’assessore Matteo Fiorentino ci ha spiegato in cosa consiste la «gestione  associata» dei Servizi </a:t>
            </a:r>
            <a:r>
              <a:rPr lang="it-IT" dirty="0"/>
              <a:t>S</a:t>
            </a:r>
            <a:r>
              <a:rPr lang="it-IT" dirty="0" smtClean="0"/>
              <a:t>ociali.  In ogni Regione si costituiscono gli Ambiti Territoriali, che devono elaborare il «Piano Sociale» di zona, vale a dire i servizi che si vogliono offrire ai cittadini di un dato territorio e in condizioni di bisogno. Il nostro Ambito è costituito dai Comuni di </a:t>
            </a:r>
            <a:r>
              <a:rPr lang="it-IT" dirty="0"/>
              <a:t>San Giovanni Rotondo, San Marco in Lamis, Sannicandro Garganico e Rignano Garganico. </a:t>
            </a:r>
            <a:endParaRPr lang="it-IT" dirty="0" smtClean="0"/>
          </a:p>
          <a:p>
            <a:r>
              <a:rPr lang="it-IT" dirty="0" smtClean="0"/>
              <a:t>L’assessore ci ha informato che proprio in questi giorni si è costituito,  tra i Comuni del nostro ambito, un Consorzio a gestione pubblica  che dovrà formulare il Piano sociale e ripartire i fondi destinati al finanziamento dei progetti di utilità sociale, fondi che provengono dall’Assessorato </a:t>
            </a:r>
            <a:r>
              <a:rPr lang="it-IT" dirty="0"/>
              <a:t>al Welfare della Regione Puglia</a:t>
            </a:r>
            <a:r>
              <a:rPr lang="it-IT" dirty="0" smtClean="0"/>
              <a:t>. </a:t>
            </a:r>
            <a:endParaRPr lang="it-IT" dirty="0"/>
          </a:p>
          <a:p>
            <a:r>
              <a:rPr lang="it-IT" dirty="0" smtClean="0"/>
              <a:t>Per quanto riguarda San Giovanni Rotondo, l’assessore ci ha spiegato che si vorrebbero attivare nuovi servizi, ad es. aprire un Centro anti-violenza, un nuovo asilo nido, migliorare le strutture per i diversamente abili e offrire maggiore assistenza nelle scuole.</a:t>
            </a:r>
          </a:p>
          <a:p>
            <a:endParaRPr lang="it-IT" dirty="0" smtClean="0"/>
          </a:p>
          <a:p>
            <a:r>
              <a:rPr lang="it-IT" dirty="0"/>
              <a:t/>
            </a:r>
            <a:br>
              <a:rPr lang="it-IT" dirty="0"/>
            </a:br>
            <a:r>
              <a:rPr lang="it-IT" dirty="0"/>
              <a:t/>
            </a:r>
            <a:br>
              <a:rPr lang="it-IT" dirty="0"/>
            </a:br>
            <a:endParaRPr lang="it-IT" dirty="0"/>
          </a:p>
        </p:txBody>
      </p:sp>
    </p:spTree>
    <p:extLst>
      <p:ext uri="{BB962C8B-B14F-4D97-AF65-F5344CB8AC3E}">
        <p14:creationId xmlns:p14="http://schemas.microsoft.com/office/powerpoint/2010/main" val="238257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8449" y="404664"/>
            <a:ext cx="6203032" cy="563662"/>
          </a:xfrm>
        </p:spPr>
        <p:txBody>
          <a:bodyPr>
            <a:normAutofit fontScale="90000"/>
          </a:bodyPr>
          <a:lstStyle/>
          <a:p>
            <a:r>
              <a:rPr lang="it-IT"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Incontro con l’Assessore ai Servizi </a:t>
            </a:r>
            <a:r>
              <a:rPr lang="it-IT"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r>
              <a:rPr lang="it-IT"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ociali     </a:t>
            </a:r>
            <a:endParaRPr lang="it-IT" sz="28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7" name="Picture 3" descr="C:\Documents and Settings\Alunno_8\Desktop\PROF GRANA LEGALITA ECONIMICA 4 A EC SOC\IMG_20160415_110355245.jpg"/>
          <p:cNvPicPr>
            <a:picLocks noGrp="1" noChangeAspect="1" noChangeArrowheads="1"/>
          </p:cNvPicPr>
          <p:nvPr>
            <p:ph idx="1"/>
          </p:nvPr>
        </p:nvPicPr>
        <p:blipFill>
          <a:blip r:embed="rId2" cstate="print"/>
          <a:srcRect/>
          <a:stretch>
            <a:fillRect/>
          </a:stretch>
        </p:blipFill>
        <p:spPr bwMode="auto">
          <a:xfrm>
            <a:off x="3275856" y="1124744"/>
            <a:ext cx="5681332" cy="3600400"/>
          </a:xfrm>
          <a:prstGeom prst="rect">
            <a:avLst/>
          </a:prstGeom>
          <a:solidFill>
            <a:schemeClr val="accent1">
              <a:lumMod val="60000"/>
              <a:lumOff val="40000"/>
            </a:schemeClr>
          </a:solidFill>
          <a:ln w="19050">
            <a:solidFill>
              <a:srgbClr val="002060"/>
            </a:solidFill>
          </a:ln>
        </p:spPr>
      </p:pic>
      <p:pic>
        <p:nvPicPr>
          <p:cNvPr id="1028" name="Picture 4" descr="C:\Documents and Settings\Alunno_8\Desktop\PROF GRANA LEGALITA ECONIMICA 4 A EC SOC\IMG_20160415_105128527.jpg"/>
          <p:cNvPicPr>
            <a:picLocks noChangeAspect="1" noChangeArrowheads="1"/>
          </p:cNvPicPr>
          <p:nvPr/>
        </p:nvPicPr>
        <p:blipFill>
          <a:blip r:embed="rId3" cstate="print"/>
          <a:srcRect/>
          <a:stretch>
            <a:fillRect/>
          </a:stretch>
        </p:blipFill>
        <p:spPr bwMode="auto">
          <a:xfrm>
            <a:off x="142287" y="1124744"/>
            <a:ext cx="2912324" cy="4968552"/>
          </a:xfrm>
          <a:prstGeom prst="rect">
            <a:avLst/>
          </a:prstGeom>
          <a:noFill/>
          <a:ln w="28575">
            <a:solidFill>
              <a:srgbClr val="C00000"/>
            </a:solidFill>
            <a:prstDash val="lgDashDot"/>
          </a:ln>
        </p:spPr>
      </p:pic>
      <p:sp>
        <p:nvSpPr>
          <p:cNvPr id="3" name="CasellaDiTesto 2"/>
          <p:cNvSpPr txBox="1"/>
          <p:nvPr/>
        </p:nvSpPr>
        <p:spPr>
          <a:xfrm>
            <a:off x="3347864" y="5013176"/>
            <a:ext cx="5544616" cy="1077218"/>
          </a:xfrm>
          <a:prstGeom prst="rect">
            <a:avLst/>
          </a:prstGeom>
          <a:noFill/>
        </p:spPr>
        <p:txBody>
          <a:bodyPr wrap="square" rtlCol="0">
            <a:spAutoFit/>
          </a:bodyPr>
          <a:lstStyle/>
          <a:p>
            <a:r>
              <a:rPr lang="it-IT" sz="1600" dirty="0" smtClean="0"/>
              <a:t>Qui siamo nell’Aula consiliare. L’assessore ci ha spiega come si prendono le decisioni all’interno del Consiglio  comunale, spesso dopo  accese discussioni tra maggioranza e opposizione, e poi ci ha invitato a presiedere alle prossime sedute. </a:t>
            </a:r>
            <a:endParaRPr lang="it-IT" sz="1600" dirty="0"/>
          </a:p>
        </p:txBody>
      </p:sp>
    </p:spTree>
    <p:extLst>
      <p:ext uri="{BB962C8B-B14F-4D97-AF65-F5344CB8AC3E}">
        <p14:creationId xmlns:p14="http://schemas.microsoft.com/office/powerpoint/2010/main" val="376536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548680"/>
            <a:ext cx="7869560" cy="432048"/>
          </a:xfrm>
        </p:spPr>
        <p:txBody>
          <a:bodyPr>
            <a:normAutofit fontScale="90000"/>
          </a:bodyPr>
          <a:lstStyle/>
          <a:p>
            <a:r>
              <a:rPr lang="it-IT" sz="36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Incontro con il Sindaco 15/04/16</a:t>
            </a:r>
            <a:endParaRPr lang="it-IT" sz="3600" dirty="0">
              <a:solidFill>
                <a:schemeClr val="accent4"/>
              </a:solidFill>
            </a:endParaRPr>
          </a:p>
        </p:txBody>
      </p:sp>
      <p:pic>
        <p:nvPicPr>
          <p:cNvPr id="3077" name="Picture 5" descr="C:\Documents and Settings\Alunno_8\Desktop\WELFAR COMMIUNITY PROF GRANA 4 A EC SOC\download.jpg"/>
          <p:cNvPicPr>
            <a:picLocks noGrp="1" noChangeAspect="1" noChangeArrowheads="1"/>
          </p:cNvPicPr>
          <p:nvPr>
            <p:ph idx="1"/>
          </p:nvPr>
        </p:nvPicPr>
        <p:blipFill>
          <a:blip r:embed="rId2" cstate="print"/>
          <a:srcRect/>
          <a:stretch>
            <a:fillRect/>
          </a:stretch>
        </p:blipFill>
        <p:spPr bwMode="auto">
          <a:xfrm>
            <a:off x="423659" y="1006222"/>
            <a:ext cx="4032448" cy="1656184"/>
          </a:xfrm>
          <a:prstGeom prst="rect">
            <a:avLst/>
          </a:prstGeom>
          <a:noFill/>
          <a:ln>
            <a:noFill/>
          </a:ln>
          <a:effectLst>
            <a:glow rad="127000">
              <a:schemeClr val="accent1"/>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3075" name="Picture 3" descr="C:\Documents and Settings\Alunno_8\Desktop\PROF GRANA LEGALITA ECONIMICA 4 A EC SOC\IMG_20160415_110755530.jpg"/>
          <p:cNvPicPr>
            <a:picLocks noChangeAspect="1" noChangeArrowheads="1"/>
          </p:cNvPicPr>
          <p:nvPr/>
        </p:nvPicPr>
        <p:blipFill>
          <a:blip r:embed="rId3" cstate="print"/>
          <a:srcRect/>
          <a:stretch>
            <a:fillRect/>
          </a:stretch>
        </p:blipFill>
        <p:spPr bwMode="auto">
          <a:xfrm>
            <a:off x="395536" y="2898335"/>
            <a:ext cx="5897877" cy="3240360"/>
          </a:xfrm>
          <a:prstGeom prst="rect">
            <a:avLst/>
          </a:prstGeom>
          <a:noFill/>
          <a:ln w="28575">
            <a:solidFill>
              <a:schemeClr val="tx1"/>
            </a:solidFill>
          </a:ln>
          <a:effectLst>
            <a:glow rad="127000">
              <a:schemeClr val="accent1"/>
            </a:glow>
          </a:effectLst>
        </p:spPr>
      </p:pic>
      <p:pic>
        <p:nvPicPr>
          <p:cNvPr id="3078" name="Picture 6" descr="C:\Documents and Settings\Alunno_8\Desktop\WELFAR COMMIUNITY PROF GRANA 4 A EC SOC\images.jpg"/>
          <p:cNvPicPr>
            <a:picLocks noChangeAspect="1" noChangeArrowheads="1"/>
          </p:cNvPicPr>
          <p:nvPr/>
        </p:nvPicPr>
        <p:blipFill>
          <a:blip r:embed="rId4" cstate="print"/>
          <a:srcRect/>
          <a:stretch>
            <a:fillRect/>
          </a:stretch>
        </p:blipFill>
        <p:spPr bwMode="auto">
          <a:xfrm>
            <a:off x="4748483" y="1082525"/>
            <a:ext cx="1872208" cy="1656184"/>
          </a:xfrm>
          <a:prstGeom prst="rect">
            <a:avLst/>
          </a:prstGeom>
          <a:noFill/>
          <a:ln w="28575">
            <a:solidFill>
              <a:schemeClr val="accent3">
                <a:lumMod val="50000"/>
              </a:schemeClr>
            </a:solidFill>
          </a:ln>
        </p:spPr>
      </p:pic>
      <p:sp>
        <p:nvSpPr>
          <p:cNvPr id="4" name="CasellaDiTesto 3"/>
          <p:cNvSpPr txBox="1"/>
          <p:nvPr/>
        </p:nvSpPr>
        <p:spPr>
          <a:xfrm>
            <a:off x="7020272" y="1082525"/>
            <a:ext cx="1728192" cy="4524315"/>
          </a:xfrm>
          <a:prstGeom prst="rect">
            <a:avLst/>
          </a:prstGeom>
          <a:noFill/>
        </p:spPr>
        <p:txBody>
          <a:bodyPr wrap="square" rtlCol="0">
            <a:spAutoFit/>
          </a:bodyPr>
          <a:lstStyle/>
          <a:p>
            <a:r>
              <a:rPr lang="it-IT" dirty="0" smtClean="0"/>
              <a:t>L’Assessore  Matteo Fiorentino ci ha fatto visitare il Comune, dove abbiamo incontrato il Sindaco,  Dott. Pompilio, il quale  ha voluto  sapere  il motivo della nostra visita.  E poi  ci ha salutato con… una bella foto ricordo!!!</a:t>
            </a:r>
            <a:endParaRPr lang="it-IT" dirty="0"/>
          </a:p>
        </p:txBody>
      </p:sp>
    </p:spTree>
    <p:extLst>
      <p:ext uri="{BB962C8B-B14F-4D97-AF65-F5344CB8AC3E}">
        <p14:creationId xmlns:p14="http://schemas.microsoft.com/office/powerpoint/2010/main" val="124671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87624" y="1268760"/>
            <a:ext cx="7056784" cy="4801314"/>
          </a:xfrm>
          <a:prstGeom prst="rect">
            <a:avLst/>
          </a:prstGeom>
          <a:noFill/>
        </p:spPr>
        <p:txBody>
          <a:bodyPr wrap="square" rtlCol="0">
            <a:spAutoFit/>
          </a:bodyPr>
          <a:lstStyle/>
          <a:p>
            <a:r>
              <a:rPr lang="it-IT" b="1" dirty="0" smtClean="0"/>
              <a:t>Don Giovanni Ercolino</a:t>
            </a:r>
            <a:r>
              <a:rPr lang="it-IT" dirty="0" smtClean="0"/>
              <a:t>, Presidente dell’Associazione «</a:t>
            </a:r>
            <a:r>
              <a:rPr lang="it-IT" dirty="0" err="1" smtClean="0"/>
              <a:t>Elpis</a:t>
            </a:r>
            <a:r>
              <a:rPr lang="it-IT" dirty="0" smtClean="0"/>
              <a:t>» di volontariato sociale, ci ha mostrato la struttura destinata a soggiorno per anziani soli e in difficoltà. </a:t>
            </a:r>
          </a:p>
          <a:p>
            <a:r>
              <a:rPr lang="it-IT" dirty="0" smtClean="0"/>
              <a:t>L’edificio, molto grande, è ancora in costruzione, anche se manca poco per essere ultimato, ma si fa fatica a trovare le risorse necessarie . </a:t>
            </a:r>
          </a:p>
          <a:p>
            <a:r>
              <a:rPr lang="it-IT" dirty="0" smtClean="0"/>
              <a:t>La condizione degli anziani spesso è precaria, non sempre le famiglie hanno possibilità o volontà di provvedere ai loro bisogni, a volte si tratta di persone sole.  Avere una struttura  che assicura assistenza e cure appropriate può essere una soluzione, anche se niente può sostituire il calore di una famiglia.</a:t>
            </a:r>
          </a:p>
          <a:p>
            <a:r>
              <a:rPr lang="it-IT" dirty="0" smtClean="0"/>
              <a:t>Di fronte alla futura casa di riposo c’è la casa-famiglia «Oasi </a:t>
            </a:r>
            <a:r>
              <a:rPr lang="it-IT" dirty="0" err="1" smtClean="0"/>
              <a:t>S.Chiara</a:t>
            </a:r>
            <a:r>
              <a:rPr lang="it-IT" dirty="0" smtClean="0"/>
              <a:t>» che ospita bambini in affido, anche piuttosto piccoli, e alcune donne. La nostra tutor, la prof.ssa Urbano, ci ha portati all’interno, dove siamo state accolte da una signora indiana, ospite con il suo bambino, che ci ha parlato della condizione delle donne nel suo Paese. E’ stata una bellissima giornata.</a:t>
            </a:r>
          </a:p>
          <a:p>
            <a:pPr lvl="8"/>
            <a:r>
              <a:rPr lang="it-IT" dirty="0" smtClean="0"/>
              <a:t>Marianna Ricciardi</a:t>
            </a:r>
            <a:endParaRPr lang="it-IT" dirty="0"/>
          </a:p>
        </p:txBody>
      </p:sp>
    </p:spTree>
    <p:extLst>
      <p:ext uri="{BB962C8B-B14F-4D97-AF65-F5344CB8AC3E}">
        <p14:creationId xmlns:p14="http://schemas.microsoft.com/office/powerpoint/2010/main" val="282549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title"/>
          </p:nvPr>
        </p:nvSpPr>
        <p:spPr/>
        <p:txBody>
          <a:bodyPr>
            <a:normAutofit/>
          </a:bodyPr>
          <a:lstStyle/>
          <a:p>
            <a:r>
              <a:rPr lang="it-IT" sz="24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Incontro con il Presidente dell’Associazione «ELPIS»</a:t>
            </a:r>
            <a:br>
              <a:rPr lang="it-IT" sz="24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br>
            <a:r>
              <a:rPr lang="it-IT" sz="24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Don Giovanni Ercolino</a:t>
            </a:r>
            <a:endParaRPr lang="it-IT" sz="2400" b="1" dirty="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endParaRPr>
          </a:p>
        </p:txBody>
      </p:sp>
      <p:pic>
        <p:nvPicPr>
          <p:cNvPr id="4098" name="Picture 2" descr="C:\Documents and Settings\Alunno_8\Desktop\WELFAR COMMIUNITY PROF GRANA 4 A EC SOC\IMG_20160427_094617458.jpg"/>
          <p:cNvPicPr>
            <a:picLocks noGrp="1" noChangeAspect="1" noChangeArrowheads="1"/>
          </p:cNvPicPr>
          <p:nvPr>
            <p:ph idx="1"/>
          </p:nvPr>
        </p:nvPicPr>
        <p:blipFill>
          <a:blip r:embed="rId2" cstate="print"/>
          <a:srcRect/>
          <a:stretch>
            <a:fillRect/>
          </a:stretch>
        </p:blipFill>
        <p:spPr bwMode="auto">
          <a:xfrm>
            <a:off x="827584" y="548680"/>
            <a:ext cx="3384376" cy="4738393"/>
          </a:xfrm>
          <a:prstGeom prst="rect">
            <a:avLst/>
          </a:prstGeom>
          <a:noFill/>
          <a:ln w="19050">
            <a:solidFill>
              <a:schemeClr val="tx1"/>
            </a:solidFill>
          </a:ln>
          <a:effectLst>
            <a:glow rad="127000">
              <a:schemeClr val="accent1"/>
            </a:glow>
          </a:effectLst>
        </p:spPr>
      </p:pic>
      <p:pic>
        <p:nvPicPr>
          <p:cNvPr id="4099" name="Picture 3" descr="C:\Documents and Settings\Alunno_8\Desktop\WELFAR COMMIUNITY PROF GRANA 4 A EC SOC\IMG_20160427_094637787.jpg"/>
          <p:cNvPicPr>
            <a:picLocks noChangeAspect="1" noChangeArrowheads="1"/>
          </p:cNvPicPr>
          <p:nvPr/>
        </p:nvPicPr>
        <p:blipFill>
          <a:blip r:embed="rId3" cstate="print"/>
          <a:srcRect/>
          <a:stretch>
            <a:fillRect/>
          </a:stretch>
        </p:blipFill>
        <p:spPr bwMode="auto">
          <a:xfrm>
            <a:off x="4572000" y="548681"/>
            <a:ext cx="3677680" cy="4680520"/>
          </a:xfrm>
          <a:prstGeom prst="rect">
            <a:avLst/>
          </a:prstGeom>
          <a:noFill/>
          <a:ln w="38100">
            <a:solidFill>
              <a:schemeClr val="accent1">
                <a:lumMod val="60000"/>
                <a:lumOff val="40000"/>
              </a:schemeClr>
            </a:solidFill>
          </a:ln>
        </p:spPr>
      </p:pic>
    </p:spTree>
    <p:extLst>
      <p:ext uri="{BB962C8B-B14F-4D97-AF65-F5344CB8AC3E}">
        <p14:creationId xmlns:p14="http://schemas.microsoft.com/office/powerpoint/2010/main" val="145205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528</TotalTime>
  <Words>1847</Words>
  <Application>Microsoft Office PowerPoint</Application>
  <PresentationFormat>Presentazione su schermo (4:3)</PresentationFormat>
  <Paragraphs>87</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NewsPrint</vt:lpstr>
      <vt:lpstr>STAGE FORMATIVO</vt:lpstr>
      <vt:lpstr>15/04/2016</vt:lpstr>
      <vt:lpstr>Presentazione standard di PowerPoint</vt:lpstr>
      <vt:lpstr>Incontro con la Dirigente dell’Ufficio «Servizi Sociali»</vt:lpstr>
      <vt:lpstr>Presentazione standard di PowerPoint</vt:lpstr>
      <vt:lpstr>Incontro con l’Assessore ai Servizi Sociali     </vt:lpstr>
      <vt:lpstr>Incontro con il Sindaco 15/04/16</vt:lpstr>
      <vt:lpstr>Presentazione standard di PowerPoint</vt:lpstr>
      <vt:lpstr>Incontro con il Presidente dell’Associazione «ELPIS» Don Giovanni Ercolino</vt:lpstr>
      <vt:lpstr>Inizio Stage……. In  ufficio  con  la dott.ssa  Merla</vt:lpstr>
      <vt:lpstr>Presentazione standard di PowerPoint</vt:lpstr>
      <vt:lpstr>Presentazione standard di PowerPoint</vt:lpstr>
      <vt:lpstr>IL GRUPPO DI LAVORO    4^ A economico-sociale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FORMATIVO</dc:title>
  <dc:creator>user</dc:creator>
  <cp:lastModifiedBy>user</cp:lastModifiedBy>
  <cp:revision>55</cp:revision>
  <dcterms:created xsi:type="dcterms:W3CDTF">2016-06-03T14:41:50Z</dcterms:created>
  <dcterms:modified xsi:type="dcterms:W3CDTF">2016-07-14T06:34:02Z</dcterms:modified>
</cp:coreProperties>
</file>